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6" r:id="rId3"/>
    <p:sldId id="315" r:id="rId4"/>
    <p:sldId id="289" r:id="rId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8951E-D0BD-43A5-A16D-0AA15596F9B7}" type="datetimeFigureOut">
              <a:rPr lang="zh-CN" altLang="en-US" smtClean="0"/>
              <a:t>2025/9/4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9AA3A-A06F-4B8D-994B-E2382D465422}" type="slidenum">
              <a:rPr lang="zh-CN" altLang="en-US" smtClean="0"/>
              <a:t>‹#›</a:t>
            </a:fld>
            <a:endParaRPr lang="zh-CN" altLang="en-US"/>
          </a:p>
        </p:txBody>
      </p:sp>
    </p:spTree>
    <p:extLst>
      <p:ext uri="{BB962C8B-B14F-4D97-AF65-F5344CB8AC3E}">
        <p14:creationId xmlns:p14="http://schemas.microsoft.com/office/powerpoint/2010/main" val="3647880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  光学总线系统</a:t>
            </a:r>
          </a:p>
        </p:txBody>
      </p:sp>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2025/9/4</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2025/9/4</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学习单元二</a:t>
            </a:r>
            <a:br>
              <a:rPr lang="en-US" altLang="zh-CN" dirty="0"/>
            </a:br>
            <a:r>
              <a:rPr lang="zh-CN" altLang="en-US" dirty="0"/>
              <a:t>拓展知识</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光学总线系统</a:t>
            </a:r>
          </a:p>
        </p:txBody>
      </p:sp>
    </p:spTree>
    <p:extLst>
      <p:ext uri="{BB962C8B-B14F-4D97-AF65-F5344CB8AC3E}">
        <p14:creationId xmlns:p14="http://schemas.microsoft.com/office/powerpoint/2010/main" val="41272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光学总线系统</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689103"/>
            <a:ext cx="5662998"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a:t>
            </a:r>
            <a:r>
              <a:rPr lang="en-US" altLang="zh-CN" sz="2400" dirty="0" err="1">
                <a:latin typeface="方正黑体_GBK" panose="03000509000000000000" pitchFamily="65" charset="-122"/>
                <a:ea typeface="方正黑体_GBK" panose="03000509000000000000" pitchFamily="65" charset="-122"/>
              </a:rPr>
              <a:t>byteflight</a:t>
            </a:r>
            <a:endParaRPr lang="zh-CN" altLang="en-US"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err="1">
                <a:latin typeface="方正楷体_GBK" panose="03000509000000000000" pitchFamily="65" charset="-122"/>
                <a:ea typeface="方正楷体_GBK" panose="03000509000000000000" pitchFamily="65" charset="-122"/>
              </a:rPr>
              <a:t>byteflight</a:t>
            </a: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系统是由 </a:t>
            </a:r>
            <a:r>
              <a:rPr lang="en-US" altLang="zh-CN" sz="2000" dirty="0">
                <a:latin typeface="方正楷体_GBK" panose="03000509000000000000" pitchFamily="65" charset="-122"/>
                <a:ea typeface="方正楷体_GBK" panose="03000509000000000000" pitchFamily="65" charset="-122"/>
              </a:rPr>
              <a:t>BMW </a:t>
            </a:r>
            <a:r>
              <a:rPr lang="zh-CN" altLang="en-US" sz="2000" dirty="0">
                <a:latin typeface="方正楷体_GBK" panose="03000509000000000000" pitchFamily="65" charset="-122"/>
                <a:ea typeface="方正楷体_GBK" panose="03000509000000000000" pitchFamily="65" charset="-122"/>
              </a:rPr>
              <a:t>与 </a:t>
            </a:r>
            <a:r>
              <a:rPr lang="en-US" altLang="zh-CN" sz="2000" dirty="0">
                <a:latin typeface="方正楷体_GBK" panose="03000509000000000000" pitchFamily="65" charset="-122"/>
                <a:ea typeface="方正楷体_GBK" panose="03000509000000000000" pitchFamily="65" charset="-122"/>
              </a:rPr>
              <a:t>Motorola</a:t>
            </a:r>
            <a:r>
              <a:rPr lang="zh-CN" altLang="en-US" sz="2000" dirty="0">
                <a:latin typeface="方正楷体_GBK" panose="03000509000000000000" pitchFamily="65" charset="-122"/>
                <a:ea typeface="方正楷体_GBK" panose="03000509000000000000" pitchFamily="65" charset="-122"/>
              </a:rPr>
              <a:t>、 </a:t>
            </a:r>
            <a:r>
              <a:rPr lang="en-US" altLang="zh-CN" sz="2000" dirty="0" err="1">
                <a:latin typeface="方正楷体_GBK" panose="03000509000000000000" pitchFamily="65" charset="-122"/>
                <a:ea typeface="方正楷体_GBK" panose="03000509000000000000" pitchFamily="65" charset="-122"/>
              </a:rPr>
              <a:t>Elmos</a:t>
            </a: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和 </a:t>
            </a:r>
            <a:r>
              <a:rPr lang="en-US" altLang="zh-CN" sz="2000" dirty="0">
                <a:latin typeface="方正楷体_GBK" panose="03000509000000000000" pitchFamily="65" charset="-122"/>
                <a:ea typeface="方正楷体_GBK" panose="03000509000000000000" pitchFamily="65" charset="-122"/>
              </a:rPr>
              <a:t>Infineon </a:t>
            </a:r>
            <a:r>
              <a:rPr lang="zh-CN" altLang="en-US" sz="2000" dirty="0">
                <a:latin typeface="方正楷体_GBK" panose="03000509000000000000" pitchFamily="65" charset="-122"/>
                <a:ea typeface="方正楷体_GBK" panose="03000509000000000000" pitchFamily="65" charset="-122"/>
              </a:rPr>
              <a:t>合作为车辆中与安全有关的过程开发的。这个总线系统主要用于传送时间上要求特别紧迫的安全气囊系统数据。 </a:t>
            </a:r>
          </a:p>
          <a:p>
            <a:pPr>
              <a:lnSpc>
                <a:spcPct val="150000"/>
              </a:lnSpc>
            </a:pPr>
            <a:r>
              <a:rPr lang="en-US" altLang="zh-CN" sz="2000" dirty="0" err="1">
                <a:latin typeface="方正楷体_GBK" panose="03000509000000000000" pitchFamily="65" charset="-122"/>
                <a:ea typeface="方正楷体_GBK" panose="03000509000000000000" pitchFamily="65" charset="-122"/>
              </a:rPr>
              <a:t>byteflight</a:t>
            </a: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技术可在高数据传输率时满足非常高的实时要求。另外，该技术满足在非常恶劣的电磁环境中，例如在车辆的电磁环境中无故障传送的要求。 </a:t>
            </a:r>
          </a:p>
        </p:txBody>
      </p:sp>
      <p:pic>
        <p:nvPicPr>
          <p:cNvPr id="6" name="图片 5">
            <a:extLst>
              <a:ext uri="{FF2B5EF4-FFF2-40B4-BE49-F238E27FC236}">
                <a16:creationId xmlns:a16="http://schemas.microsoft.com/office/drawing/2014/main" id="{C16FA1CD-7F23-4763-9D89-29554420465D}"/>
              </a:ext>
            </a:extLst>
          </p:cNvPr>
          <p:cNvPicPr/>
          <p:nvPr/>
        </p:nvPicPr>
        <p:blipFill>
          <a:blip r:embed="rId2"/>
          <a:stretch>
            <a:fillRect/>
          </a:stretch>
        </p:blipFill>
        <p:spPr>
          <a:xfrm>
            <a:off x="7275268" y="1689103"/>
            <a:ext cx="3952366" cy="4816628"/>
          </a:xfrm>
          <a:prstGeom prst="rect">
            <a:avLst/>
          </a:prstGeom>
        </p:spPr>
      </p:pic>
      <p:sp>
        <p:nvSpPr>
          <p:cNvPr id="7" name="文本框 6">
            <a:extLst>
              <a:ext uri="{FF2B5EF4-FFF2-40B4-BE49-F238E27FC236}">
                <a16:creationId xmlns:a16="http://schemas.microsoft.com/office/drawing/2014/main" id="{D3BC3FB1-B08B-4ACB-893B-3316E5A98EEB}"/>
              </a:ext>
            </a:extLst>
          </p:cNvPr>
          <p:cNvSpPr txBox="1"/>
          <p:nvPr/>
        </p:nvSpPr>
        <p:spPr>
          <a:xfrm>
            <a:off x="5557604" y="6488668"/>
            <a:ext cx="6108492" cy="369332"/>
          </a:xfrm>
          <a:prstGeom prst="rect">
            <a:avLst/>
          </a:prstGeom>
          <a:noFill/>
        </p:spPr>
        <p:txBody>
          <a:bodyPr wrap="square">
            <a:spAutoFit/>
          </a:bodyPr>
          <a:lstStyle/>
          <a:p>
            <a:pPr indent="355600" algn="ctr"/>
            <a:r>
              <a:rPr lang="en-US" altLang="zh-CN" sz="1800" kern="100" dirty="0" err="1">
                <a:effectLst/>
                <a:latin typeface="方正楷体_GBK" panose="03000509000000000000" pitchFamily="65" charset="-122"/>
                <a:ea typeface="方正楷体_GBK" panose="03000509000000000000" pitchFamily="65" charset="-122"/>
                <a:cs typeface="Times New Roman" panose="02020603050405020304" pitchFamily="18" charset="0"/>
              </a:rPr>
              <a:t>byteflight</a:t>
            </a:r>
            <a:r>
              <a:rPr lang="en-US" altLang="zh-CN" sz="1800" kern="100" dirty="0">
                <a:effectLst/>
                <a:latin typeface="方正楷体_GBK" panose="03000509000000000000" pitchFamily="65" charset="-122"/>
                <a:ea typeface="方正楷体_GBK" panose="03000509000000000000" pitchFamily="65" charset="-122"/>
                <a:cs typeface="Times New Roman" panose="02020603050405020304" pitchFamily="18" charset="0"/>
              </a:rPr>
              <a:t> </a:t>
            </a:r>
            <a:r>
              <a:rPr lang="zh-CN" altLang="zh-CN" sz="1800" kern="100" dirty="0">
                <a:effectLst/>
                <a:latin typeface="方正楷体_GBK" panose="03000509000000000000" pitchFamily="65" charset="-122"/>
                <a:ea typeface="方正楷体_GBK" panose="03000509000000000000" pitchFamily="65" charset="-122"/>
                <a:cs typeface="Times New Roman" panose="02020603050405020304" pitchFamily="18" charset="0"/>
              </a:rPr>
              <a:t>总线系统</a:t>
            </a:r>
            <a:endParaRPr lang="zh-CN" altLang="zh-CN" sz="1200" kern="100" dirty="0">
              <a:effectLst/>
              <a:latin typeface="方正楷体_GBK" panose="03000509000000000000" pitchFamily="65" charset="-122"/>
              <a:ea typeface="方正楷体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光学总线系统</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689103"/>
            <a:ext cx="6157672" cy="521072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a:t>
            </a:r>
            <a:r>
              <a:rPr lang="en-US" altLang="zh-CN" sz="2400" dirty="0">
                <a:latin typeface="方正黑体_GBK" panose="03000509000000000000" pitchFamily="65" charset="-122"/>
                <a:ea typeface="方正黑体_GBK" panose="03000509000000000000" pitchFamily="65" charset="-122"/>
              </a:rPr>
              <a:t>MOST </a:t>
            </a:r>
          </a:p>
          <a:p>
            <a:pPr>
              <a:lnSpc>
                <a:spcPct val="150000"/>
              </a:lnSpc>
            </a:pPr>
            <a:r>
              <a:rPr lang="en-US" altLang="zh-CN" sz="2000" dirty="0">
                <a:latin typeface="方正楷体_GBK" panose="03000509000000000000" pitchFamily="65" charset="-122"/>
                <a:ea typeface="方正楷体_GBK" panose="03000509000000000000" pitchFamily="65" charset="-122"/>
              </a:rPr>
              <a:t>MOST </a:t>
            </a:r>
            <a:r>
              <a:rPr lang="zh-CN" altLang="en-US" sz="2000" dirty="0">
                <a:latin typeface="方正楷体_GBK" panose="03000509000000000000" pitchFamily="65" charset="-122"/>
                <a:ea typeface="方正楷体_GBK" panose="03000509000000000000" pitchFamily="65" charset="-122"/>
              </a:rPr>
              <a:t>是一种专门为在车辆中使用而开发的适用于多媒体应用的通信技术。在不断进一步发展的过程中，车辆中的多媒体组件数量大大增多，显著扩大了车辆的功能范围。通过组件的新型逻辑联网，系统复杂性显著增长。因为通过已经安装的总线系统不能再胜任系统复杂性的这种新高度，采用新型总线工艺开发了 </a:t>
            </a:r>
            <a:r>
              <a:rPr lang="en-US" altLang="zh-CN" sz="2000" dirty="0">
                <a:latin typeface="方正楷体_GBK" panose="03000509000000000000" pitchFamily="65" charset="-122"/>
                <a:ea typeface="方正楷体_GBK" panose="03000509000000000000" pitchFamily="65" charset="-122"/>
              </a:rPr>
              <a:t>MOST  </a:t>
            </a:r>
            <a:r>
              <a:rPr lang="zh-CN" altLang="en-US" sz="2000" dirty="0">
                <a:latin typeface="方正楷体_GBK" panose="03000509000000000000" pitchFamily="65" charset="-122"/>
                <a:ea typeface="方正楷体_GBK" panose="03000509000000000000" pitchFamily="65" charset="-122"/>
              </a:rPr>
              <a:t>总线系统。</a:t>
            </a:r>
            <a:r>
              <a:rPr lang="en-US" altLang="zh-CN" sz="2000" dirty="0">
                <a:latin typeface="方正楷体_GBK" panose="03000509000000000000" pitchFamily="65" charset="-122"/>
                <a:ea typeface="方正楷体_GBK" panose="03000509000000000000" pitchFamily="65" charset="-122"/>
              </a:rPr>
              <a:t>MOST </a:t>
            </a:r>
            <a:r>
              <a:rPr lang="zh-CN" altLang="en-US" sz="2000" dirty="0">
                <a:latin typeface="方正楷体_GBK" panose="03000509000000000000" pitchFamily="65" charset="-122"/>
                <a:ea typeface="方正楷体_GBK" panose="03000509000000000000" pitchFamily="65" charset="-122"/>
              </a:rPr>
              <a:t>表示多媒体传输系统，是一个使用光缆的环形结构光学总线系统。 </a:t>
            </a:r>
            <a:r>
              <a:rPr lang="en-US" altLang="zh-CN" sz="2000" dirty="0">
                <a:latin typeface="方正楷体_GBK" panose="03000509000000000000" pitchFamily="65" charset="-122"/>
                <a:ea typeface="方正楷体_GBK" panose="03000509000000000000" pitchFamily="65" charset="-122"/>
              </a:rPr>
              <a:t>MOST </a:t>
            </a:r>
            <a:r>
              <a:rPr lang="zh-CN" altLang="en-US" sz="2000" dirty="0">
                <a:latin typeface="方正楷体_GBK" panose="03000509000000000000" pitchFamily="65" charset="-122"/>
                <a:ea typeface="方正楷体_GBK" panose="03000509000000000000" pitchFamily="65" charset="-122"/>
              </a:rPr>
              <a:t>不仅表示一个传统意义上的网络， 而且表示一种用于多媒体和网络控制的集成技术。</a:t>
            </a:r>
          </a:p>
        </p:txBody>
      </p:sp>
      <p:pic>
        <p:nvPicPr>
          <p:cNvPr id="8" name="图片 7">
            <a:extLst>
              <a:ext uri="{FF2B5EF4-FFF2-40B4-BE49-F238E27FC236}">
                <a16:creationId xmlns:a16="http://schemas.microsoft.com/office/drawing/2014/main" id="{133ECCF4-DFBF-4A50-A3DD-BBBC2D3A2261}"/>
              </a:ext>
            </a:extLst>
          </p:cNvPr>
          <p:cNvPicPr/>
          <p:nvPr/>
        </p:nvPicPr>
        <p:blipFill rotWithShape="1">
          <a:blip r:embed="rId2"/>
          <a:srcRect b="35319"/>
          <a:stretch/>
        </p:blipFill>
        <p:spPr bwMode="auto">
          <a:xfrm>
            <a:off x="6850504" y="2187030"/>
            <a:ext cx="5186597" cy="2483940"/>
          </a:xfrm>
          <a:prstGeom prst="rect">
            <a:avLst/>
          </a:prstGeom>
          <a:ln>
            <a:noFill/>
          </a:ln>
          <a:extLst>
            <a:ext uri="{53640926-AAD7-44D8-BBD7-CCE9431645EC}">
              <a14:shadowObscured xmlns:a14="http://schemas.microsoft.com/office/drawing/2010/main"/>
            </a:ext>
          </a:extLst>
        </p:spPr>
      </p:pic>
      <p:graphicFrame>
        <p:nvGraphicFramePr>
          <p:cNvPr id="2" name="表格 1">
            <a:extLst>
              <a:ext uri="{FF2B5EF4-FFF2-40B4-BE49-F238E27FC236}">
                <a16:creationId xmlns:a16="http://schemas.microsoft.com/office/drawing/2014/main" id="{D457AB47-65CB-4A3A-AEBE-36CA02AC21BF}"/>
              </a:ext>
            </a:extLst>
          </p:cNvPr>
          <p:cNvGraphicFramePr>
            <a:graphicFrameLocks noGrp="1"/>
          </p:cNvGraphicFramePr>
          <p:nvPr>
            <p:extLst>
              <p:ext uri="{D42A27DB-BD31-4B8C-83A1-F6EECF244321}">
                <p14:modId xmlns:p14="http://schemas.microsoft.com/office/powerpoint/2010/main" val="979851930"/>
              </p:ext>
            </p:extLst>
          </p:nvPr>
        </p:nvGraphicFramePr>
        <p:xfrm>
          <a:off x="7730557" y="4670970"/>
          <a:ext cx="2897470" cy="916416"/>
        </p:xfrm>
        <a:graphic>
          <a:graphicData uri="http://schemas.openxmlformats.org/drawingml/2006/table">
            <a:tbl>
              <a:tblPr firstRow="1" firstCol="1" bandRow="1">
                <a:tableStyleId>{5C22544A-7EE6-4342-B048-85BDC9FD1C3A}</a:tableStyleId>
              </a:tblPr>
              <a:tblGrid>
                <a:gridCol w="808901">
                  <a:extLst>
                    <a:ext uri="{9D8B030D-6E8A-4147-A177-3AD203B41FA5}">
                      <a16:colId xmlns:a16="http://schemas.microsoft.com/office/drawing/2014/main" val="2863167894"/>
                    </a:ext>
                  </a:extLst>
                </a:gridCol>
                <a:gridCol w="2088569">
                  <a:extLst>
                    <a:ext uri="{9D8B030D-6E8A-4147-A177-3AD203B41FA5}">
                      <a16:colId xmlns:a16="http://schemas.microsoft.com/office/drawing/2014/main" val="2158798957"/>
                    </a:ext>
                  </a:extLst>
                </a:gridCol>
              </a:tblGrid>
              <a:tr h="305472">
                <a:tc>
                  <a:txBody>
                    <a:bodyPr/>
                    <a:lstStyle/>
                    <a:p>
                      <a:pPr algn="ctr"/>
                      <a:r>
                        <a:rPr lang="zh-CN" sz="1600" kern="100" dirty="0">
                          <a:effectLst/>
                          <a:latin typeface="方正楷体_GBK" panose="03000509000000000000" pitchFamily="65" charset="-122"/>
                          <a:ea typeface="方正楷体_GBK" panose="03000509000000000000" pitchFamily="65" charset="-122"/>
                        </a:rPr>
                        <a:t>索引</a:t>
                      </a:r>
                      <a:endParaRPr lang="zh-CN" sz="1600" kern="100" dirty="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tc>
                  <a:txBody>
                    <a:bodyPr/>
                    <a:lstStyle/>
                    <a:p>
                      <a:pPr algn="ctr"/>
                      <a:r>
                        <a:rPr lang="zh-CN" sz="1600" kern="100">
                          <a:effectLst/>
                          <a:latin typeface="方正楷体_GBK" panose="03000509000000000000" pitchFamily="65" charset="-122"/>
                          <a:ea typeface="方正楷体_GBK" panose="03000509000000000000" pitchFamily="65" charset="-122"/>
                        </a:rPr>
                        <a:t>说明</a:t>
                      </a:r>
                      <a:endParaRPr lang="zh-CN" sz="1600" kern="10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74349762"/>
                  </a:ext>
                </a:extLst>
              </a:tr>
              <a:tr h="305472">
                <a:tc>
                  <a:txBody>
                    <a:bodyPr/>
                    <a:lstStyle/>
                    <a:p>
                      <a:pPr algn="ctr"/>
                      <a:r>
                        <a:rPr lang="en-US" sz="1600" kern="100">
                          <a:effectLst/>
                          <a:latin typeface="方正楷体_GBK" panose="03000509000000000000" pitchFamily="65" charset="-122"/>
                          <a:ea typeface="方正楷体_GBK" panose="03000509000000000000" pitchFamily="65" charset="-122"/>
                        </a:rPr>
                        <a:t>R</a:t>
                      </a:r>
                      <a:endParaRPr lang="zh-CN" sz="1600" kern="10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tc>
                  <a:txBody>
                    <a:bodyPr/>
                    <a:lstStyle/>
                    <a:p>
                      <a:pPr algn="ctr"/>
                      <a:r>
                        <a:rPr lang="zh-CN" sz="1600" kern="100">
                          <a:effectLst/>
                          <a:latin typeface="方正楷体_GBK" panose="03000509000000000000" pitchFamily="65" charset="-122"/>
                          <a:ea typeface="方正楷体_GBK" panose="03000509000000000000" pitchFamily="65" charset="-122"/>
                        </a:rPr>
                        <a:t>接收器</a:t>
                      </a:r>
                      <a:endParaRPr lang="zh-CN" sz="1600" kern="10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2986378850"/>
                  </a:ext>
                </a:extLst>
              </a:tr>
              <a:tr h="305472">
                <a:tc>
                  <a:txBody>
                    <a:bodyPr/>
                    <a:lstStyle/>
                    <a:p>
                      <a:pPr algn="ctr"/>
                      <a:r>
                        <a:rPr lang="en-US" sz="1600" kern="100">
                          <a:effectLst/>
                          <a:latin typeface="方正楷体_GBK" panose="03000509000000000000" pitchFamily="65" charset="-122"/>
                          <a:ea typeface="方正楷体_GBK" panose="03000509000000000000" pitchFamily="65" charset="-122"/>
                        </a:rPr>
                        <a:t>T</a:t>
                      </a:r>
                      <a:endParaRPr lang="zh-CN" sz="1600" kern="10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tc>
                  <a:txBody>
                    <a:bodyPr/>
                    <a:lstStyle/>
                    <a:p>
                      <a:pPr algn="ctr"/>
                      <a:r>
                        <a:rPr lang="zh-CN" sz="1600" kern="100" dirty="0">
                          <a:effectLst/>
                          <a:latin typeface="方正楷体_GBK" panose="03000509000000000000" pitchFamily="65" charset="-122"/>
                          <a:ea typeface="方正楷体_GBK" panose="03000509000000000000" pitchFamily="65" charset="-122"/>
                        </a:rPr>
                        <a:t>发射器</a:t>
                      </a:r>
                      <a:endParaRPr lang="zh-CN" sz="1600" kern="100" dirty="0">
                        <a:effectLst/>
                        <a:latin typeface="方正楷体_GBK" panose="03000509000000000000" pitchFamily="65" charset="-122"/>
                        <a:ea typeface="方正楷体_GBK"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1136969269"/>
                  </a:ext>
                </a:extLst>
              </a:tr>
            </a:tbl>
          </a:graphicData>
        </a:graphic>
      </p:graphicFrame>
      <p:sp>
        <p:nvSpPr>
          <p:cNvPr id="9" name="文本框 8">
            <a:extLst>
              <a:ext uri="{FF2B5EF4-FFF2-40B4-BE49-F238E27FC236}">
                <a16:creationId xmlns:a16="http://schemas.microsoft.com/office/drawing/2014/main" id="{FEB005EB-4F46-4B46-B139-6E6350FAE09B}"/>
              </a:ext>
            </a:extLst>
          </p:cNvPr>
          <p:cNvSpPr txBox="1"/>
          <p:nvPr/>
        </p:nvSpPr>
        <p:spPr>
          <a:xfrm>
            <a:off x="7790516" y="5877035"/>
            <a:ext cx="2267884" cy="369332"/>
          </a:xfrm>
          <a:prstGeom prst="rect">
            <a:avLst/>
          </a:prstGeom>
          <a:noFill/>
        </p:spPr>
        <p:txBody>
          <a:bodyPr wrap="square">
            <a:spAutoFit/>
          </a:bodyPr>
          <a:lstStyle/>
          <a:p>
            <a:r>
              <a:rPr lang="en-US" altLang="zh-CN" sz="1800" dirty="0">
                <a:effectLst/>
                <a:latin typeface="方正楷体_GBK" panose="03000509000000000000" pitchFamily="65" charset="-122"/>
                <a:ea typeface="方正楷体_GBK" panose="03000509000000000000" pitchFamily="65" charset="-122"/>
              </a:rPr>
              <a:t>MOST</a:t>
            </a:r>
            <a:r>
              <a:rPr lang="zh-CN" altLang="zh-CN" sz="1800" dirty="0">
                <a:effectLst/>
                <a:latin typeface="方正楷体_GBK" panose="03000509000000000000" pitchFamily="65" charset="-122"/>
                <a:ea typeface="方正楷体_GBK" panose="03000509000000000000" pitchFamily="65" charset="-122"/>
                <a:cs typeface="Times New Roman" panose="02020603050405020304" pitchFamily="18" charset="0"/>
              </a:rPr>
              <a:t>总线系统</a:t>
            </a:r>
            <a:endParaRPr lang="zh-CN" altLang="en-US"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482346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谢谢</a:t>
            </a:r>
          </a:p>
        </p:txBody>
      </p:sp>
    </p:spTree>
    <p:extLst>
      <p:ext uri="{BB962C8B-B14F-4D97-AF65-F5344CB8AC3E}">
        <p14:creationId xmlns:p14="http://schemas.microsoft.com/office/powerpoint/2010/main" val="330288166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3849</TotalTime>
  <Words>236</Words>
  <Application>Microsoft Office PowerPoint</Application>
  <PresentationFormat>宽屏</PresentationFormat>
  <Paragraphs>18</Paragraphs>
  <Slides>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4</vt:i4>
      </vt:variant>
    </vt:vector>
  </HeadingPairs>
  <TitlesOfParts>
    <vt:vector size="9"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96</cp:revision>
  <dcterms:created xsi:type="dcterms:W3CDTF">2020-03-16T09:44:54Z</dcterms:created>
  <dcterms:modified xsi:type="dcterms:W3CDTF">2025-09-05T02:04:04Z</dcterms:modified>
</cp:coreProperties>
</file>